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embeddedFontLst>
    <p:embeddedFont>
      <p:font typeface="Calibri" pitchFamily="34" charset="0"/>
      <p:regular r:id="rId22"/>
      <p:bold r:id="rId23"/>
      <p:italic r:id="rId24"/>
      <p:boldItalic r:id="rId2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2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Huffman Encoding Visualization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Auto-Generated Slides To Visualize Huffman Encoding by Chris Fremgen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215900" y="62230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f
2</a:t>
            </a:r>
            <a:endParaRPr lang="en-US" sz="1600"/>
          </a:p>
        </p:txBody>
      </p:sp>
      <p:sp>
        <p:nvSpPr>
          <p:cNvPr id="4" name="Oval 3"/>
          <p:cNvSpPr/>
          <p:nvPr/>
        </p:nvSpPr>
        <p:spPr>
          <a:xfrm>
            <a:off x="4787900" y="62230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t
2</a:t>
            </a:r>
            <a:endParaRPr lang="en-US" sz="1600"/>
          </a:p>
        </p:txBody>
      </p:sp>
      <p:sp>
        <p:nvSpPr>
          <p:cNvPr id="5" name="Oval 4"/>
          <p:cNvSpPr/>
          <p:nvPr/>
        </p:nvSpPr>
        <p:spPr>
          <a:xfrm>
            <a:off x="863600" y="17018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2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08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079500" y="1917700"/>
            <a:ext cx="355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1270000" y="35560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e
1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6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723900" y="1917700"/>
            <a:ext cx="355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571500" y="35687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n
1</a:t>
            </a:r>
            <a:endParaRPr lang="en-US" sz="1700">
              <a:solidFill>
                <a:srgbClr val="0F270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3022600" y="17018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2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467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3238500" y="1917700"/>
            <a:ext cx="355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3429000" y="35560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smtClean="0">
                <a:solidFill>
                  <a:srgbClr val="0F2700"/>
                </a:solidFill>
              </a:rPr>
              <a:t>SP
1</a:t>
            </a:r>
            <a:endParaRPr lang="en-US" sz="900">
              <a:solidFill>
                <a:srgbClr val="0F27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95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 flipH="1">
            <a:off x="2882900" y="1917700"/>
            <a:ext cx="355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2730500" y="35687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s
1</a:t>
            </a:r>
            <a:endParaRPr lang="en-US" sz="1700">
              <a:solidFill>
                <a:srgbClr val="0F270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5181600" y="17018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2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626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>
            <a:off x="5397500" y="1917700"/>
            <a:ext cx="355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5588000" y="35560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u
1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054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5041900" y="1917700"/>
            <a:ext cx="355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4889500" y="35687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h
1</a:t>
            </a:r>
            <a:endParaRPr lang="en-US" sz="1700">
              <a:solidFill>
                <a:srgbClr val="0F2700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7340600" y="17018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2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785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28" name="Straight Connector 27"/>
          <p:cNvCxnSpPr/>
          <p:nvPr/>
        </p:nvCxnSpPr>
        <p:spPr>
          <a:xfrm>
            <a:off x="7556500" y="1917700"/>
            <a:ext cx="355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7747000" y="35560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m
1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213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 flipH="1">
            <a:off x="7200900" y="1917700"/>
            <a:ext cx="355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7048500" y="35687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a
1</a:t>
            </a:r>
            <a:endParaRPr lang="en-US" sz="17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635000" y="17018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2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414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850900" y="1917700"/>
            <a:ext cx="2794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965200" y="37719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e
1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61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571500" y="1917700"/>
            <a:ext cx="2794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419100" y="37846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n
1</a:t>
            </a:r>
            <a:endParaRPr lang="en-US" sz="1700">
              <a:solidFill>
                <a:srgbClr val="0F27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2336800" y="17018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2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7432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2552700" y="1917700"/>
            <a:ext cx="2794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2667000" y="37719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smtClean="0">
                <a:solidFill>
                  <a:srgbClr val="0F2700"/>
                </a:solidFill>
              </a:rPr>
              <a:t>SP
1</a:t>
            </a:r>
            <a:endParaRPr lang="en-US" sz="900">
              <a:solidFill>
                <a:srgbClr val="0F27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479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 flipH="1">
            <a:off x="2273300" y="1917700"/>
            <a:ext cx="2794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2120900" y="37846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s
1</a:t>
            </a:r>
            <a:endParaRPr lang="en-US" sz="1700">
              <a:solidFill>
                <a:srgbClr val="0F2700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4038600" y="17018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2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4450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>
            <a:off x="4254500" y="1917700"/>
            <a:ext cx="2794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4368800" y="37719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u
1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9497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 flipH="1">
            <a:off x="3975100" y="1917700"/>
            <a:ext cx="2794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3822700" y="37846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h
1</a:t>
            </a:r>
            <a:endParaRPr lang="en-US" sz="1700">
              <a:solidFill>
                <a:srgbClr val="0F2700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5740400" y="17018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2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1468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5956300" y="1917700"/>
            <a:ext cx="2794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6070600" y="37719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m
1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6515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 flipH="1">
            <a:off x="5676900" y="1917700"/>
            <a:ext cx="2794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5524500" y="37846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a
1</a:t>
            </a:r>
            <a:endParaRPr lang="en-US" sz="1700">
              <a:solidFill>
                <a:srgbClr val="0F2700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7442200" y="17018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4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8486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7658100" y="1917700"/>
            <a:ext cx="2794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7772400" y="37719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t
2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3533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36" name="Straight Connector 35"/>
          <p:cNvCxnSpPr/>
          <p:nvPr/>
        </p:nvCxnSpPr>
        <p:spPr>
          <a:xfrm flipH="1">
            <a:off x="7378700" y="1917700"/>
            <a:ext cx="2794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/>
          <p:cNvSpPr/>
          <p:nvPr/>
        </p:nvSpPr>
        <p:spPr>
          <a:xfrm>
            <a:off x="7226300" y="37846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f
2</a:t>
            </a:r>
            <a:endParaRPr lang="en-US" sz="17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863600" y="17018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2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081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1079500" y="1917700"/>
            <a:ext cx="355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1270000" y="30988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u
1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66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723900" y="1917700"/>
            <a:ext cx="355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571500" y="31115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h
1</a:t>
            </a:r>
            <a:endParaRPr lang="en-US" sz="1700">
              <a:solidFill>
                <a:srgbClr val="0F27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3022600" y="17018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2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671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3238500" y="1917700"/>
            <a:ext cx="355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3429000" y="30988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m
1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956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 flipH="1">
            <a:off x="2882900" y="1917700"/>
            <a:ext cx="355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2730500" y="31115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a
1</a:t>
            </a:r>
            <a:endParaRPr lang="en-US" sz="1700">
              <a:solidFill>
                <a:srgbClr val="0F2700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5181600" y="17018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4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6261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>
            <a:off x="5397500" y="1917700"/>
            <a:ext cx="355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5588000" y="30988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t
2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0546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 flipH="1">
            <a:off x="5041900" y="1917700"/>
            <a:ext cx="355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4889500" y="31115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f
2</a:t>
            </a:r>
            <a:endParaRPr lang="en-US" sz="1700">
              <a:solidFill>
                <a:srgbClr val="0F2700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7340600" y="17018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4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7851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7556500" y="1917700"/>
            <a:ext cx="355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7747000" y="30988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2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0518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7912100" y="3263900"/>
            <a:ext cx="1778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7975600" y="4495800"/>
            <a:ext cx="241300" cy="241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50" smtClean="0">
                <a:solidFill>
                  <a:srgbClr val="0F2700"/>
                </a:solidFill>
              </a:rPr>
              <a:t>SP
1</a:t>
            </a:r>
            <a:endParaRPr lang="en-US" sz="650">
              <a:solidFill>
                <a:srgbClr val="0F27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6581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32" name="Straight Connector 31"/>
          <p:cNvCxnSpPr/>
          <p:nvPr/>
        </p:nvCxnSpPr>
        <p:spPr>
          <a:xfrm flipH="1">
            <a:off x="7734300" y="3263900"/>
            <a:ext cx="1778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7620000" y="44958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smtClean="0">
                <a:solidFill>
                  <a:srgbClr val="0F2700"/>
                </a:solidFill>
              </a:rPr>
              <a:t>s
1</a:t>
            </a:r>
            <a:endParaRPr lang="en-US" sz="1200">
              <a:solidFill>
                <a:srgbClr val="0F27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2136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 flipH="1">
            <a:off x="7200900" y="1917700"/>
            <a:ext cx="355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7048500" y="31115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2</a:t>
            </a:r>
            <a:endParaRPr lang="en-US" sz="1700">
              <a:solidFill>
                <a:srgbClr val="0F27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3406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38" name="Straight Connector 37"/>
          <p:cNvCxnSpPr/>
          <p:nvPr/>
        </p:nvCxnSpPr>
        <p:spPr>
          <a:xfrm>
            <a:off x="7200900" y="3263900"/>
            <a:ext cx="1778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7264400" y="44958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smtClean="0">
                <a:solidFill>
                  <a:srgbClr val="0F2700"/>
                </a:solidFill>
              </a:rPr>
              <a:t>e
1</a:t>
            </a:r>
            <a:endParaRPr lang="en-US" sz="1200">
              <a:solidFill>
                <a:srgbClr val="0F27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9469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 flipH="1">
            <a:off x="7023100" y="3263900"/>
            <a:ext cx="1778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6921500" y="4508500"/>
            <a:ext cx="203200" cy="203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smtClean="0">
                <a:solidFill>
                  <a:srgbClr val="0F2700"/>
                </a:solidFill>
              </a:rPr>
              <a:t>n
1</a:t>
            </a:r>
            <a:endParaRPr lang="en-US" sz="11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219200" y="1676400"/>
            <a:ext cx="482600" cy="4826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smtClean="0">
                <a:solidFill>
                  <a:srgbClr val="0F2700"/>
                </a:solidFill>
              </a:rPr>
              <a:t>4</a:t>
            </a:r>
            <a:endParaRPr lang="en-US" sz="2700">
              <a:solidFill>
                <a:srgbClr val="0F27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526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1460500" y="1917700"/>
            <a:ext cx="482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1765300" y="3086100"/>
            <a:ext cx="355600" cy="355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t
2</a:t>
            </a:r>
            <a:endParaRPr lang="en-US" sz="2000">
              <a:solidFill>
                <a:srgbClr val="0F27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541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77900" y="1917700"/>
            <a:ext cx="482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812800" y="30988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f
2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140200" y="1676400"/>
            <a:ext cx="482600" cy="4826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smtClean="0">
                <a:solidFill>
                  <a:srgbClr val="0F2700"/>
                </a:solidFill>
              </a:rPr>
              <a:t>4</a:t>
            </a:r>
            <a:endParaRPr lang="en-US" sz="2700">
              <a:solidFill>
                <a:srgbClr val="0F27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736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4381500" y="1917700"/>
            <a:ext cx="482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4686300" y="3086100"/>
            <a:ext cx="355600" cy="355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2</a:t>
            </a:r>
            <a:endParaRPr lang="en-US" sz="2000">
              <a:solidFill>
                <a:srgbClr val="0F27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292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4864100" y="3263900"/>
            <a:ext cx="241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4978400" y="4483100"/>
            <a:ext cx="266700" cy="266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50" smtClean="0">
                <a:solidFill>
                  <a:srgbClr val="0F2700"/>
                </a:solidFill>
              </a:rPr>
              <a:t>SP
1</a:t>
            </a:r>
            <a:endParaRPr lang="en-US" sz="750">
              <a:solidFill>
                <a:srgbClr val="0F27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847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 flipH="1">
            <a:off x="4622800" y="3263900"/>
            <a:ext cx="241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4508500" y="4495800"/>
            <a:ext cx="241300" cy="241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smtClean="0">
                <a:solidFill>
                  <a:srgbClr val="0F2700"/>
                </a:solidFill>
              </a:rPr>
              <a:t>s
1</a:t>
            </a:r>
            <a:endParaRPr lang="en-US" sz="1300">
              <a:solidFill>
                <a:srgbClr val="0F27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9751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 flipH="1">
            <a:off x="3898900" y="1917700"/>
            <a:ext cx="482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3733800" y="30988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2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0640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24" name="Straight Connector 23"/>
          <p:cNvCxnSpPr/>
          <p:nvPr/>
        </p:nvCxnSpPr>
        <p:spPr>
          <a:xfrm>
            <a:off x="3898900" y="3263900"/>
            <a:ext cx="241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4025900" y="4495800"/>
            <a:ext cx="241300" cy="241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smtClean="0">
                <a:solidFill>
                  <a:srgbClr val="0F2700"/>
                </a:solidFill>
              </a:rPr>
              <a:t>e
1</a:t>
            </a:r>
            <a:endParaRPr lang="en-US" sz="1300">
              <a:solidFill>
                <a:srgbClr val="0F27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6195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3657600" y="3263900"/>
            <a:ext cx="241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3543300" y="44958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smtClean="0">
                <a:solidFill>
                  <a:srgbClr val="0F2700"/>
                </a:solidFill>
              </a:rPr>
              <a:t>n
1</a:t>
            </a:r>
            <a:endParaRPr lang="en-US" sz="1200">
              <a:solidFill>
                <a:srgbClr val="0F2700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7061200" y="1676400"/>
            <a:ext cx="482600" cy="482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smtClean="0">
                <a:solidFill>
                  <a:srgbClr val="0F2700"/>
                </a:solidFill>
              </a:rPr>
              <a:t>4</a:t>
            </a:r>
            <a:endParaRPr lang="en-US" sz="2700">
              <a:solidFill>
                <a:srgbClr val="0F27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5946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7302500" y="1917700"/>
            <a:ext cx="482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7607300" y="3086100"/>
            <a:ext cx="355600" cy="355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2</a:t>
            </a:r>
            <a:endParaRPr lang="en-US" sz="2000">
              <a:solidFill>
                <a:srgbClr val="0F27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9502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34" name="Straight Connector 33"/>
          <p:cNvCxnSpPr/>
          <p:nvPr/>
        </p:nvCxnSpPr>
        <p:spPr>
          <a:xfrm>
            <a:off x="7785100" y="3263900"/>
            <a:ext cx="241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34"/>
          <p:cNvSpPr/>
          <p:nvPr/>
        </p:nvSpPr>
        <p:spPr>
          <a:xfrm>
            <a:off x="7899400" y="4483100"/>
            <a:ext cx="266700" cy="266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>
                <a:solidFill>
                  <a:srgbClr val="0F2700"/>
                </a:solidFill>
              </a:rPr>
              <a:t>m
1</a:t>
            </a:r>
            <a:endParaRPr lang="en-US" sz="1500">
              <a:solidFill>
                <a:srgbClr val="0F27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5057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37" name="Straight Connector 36"/>
          <p:cNvCxnSpPr/>
          <p:nvPr/>
        </p:nvCxnSpPr>
        <p:spPr>
          <a:xfrm flipH="1">
            <a:off x="7543800" y="3263900"/>
            <a:ext cx="241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7429500" y="4495800"/>
            <a:ext cx="241300" cy="241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smtClean="0">
                <a:solidFill>
                  <a:srgbClr val="0F2700"/>
                </a:solidFill>
              </a:rPr>
              <a:t>a
1</a:t>
            </a:r>
            <a:endParaRPr lang="en-US" sz="1300">
              <a:solidFill>
                <a:srgbClr val="0F27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8961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40" name="Straight Connector 39"/>
          <p:cNvCxnSpPr/>
          <p:nvPr/>
        </p:nvCxnSpPr>
        <p:spPr>
          <a:xfrm flipH="1">
            <a:off x="6819900" y="1917700"/>
            <a:ext cx="482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val 40"/>
          <p:cNvSpPr/>
          <p:nvPr/>
        </p:nvSpPr>
        <p:spPr>
          <a:xfrm>
            <a:off x="6654800" y="30988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2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9850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43" name="Straight Connector 42"/>
          <p:cNvCxnSpPr/>
          <p:nvPr/>
        </p:nvCxnSpPr>
        <p:spPr>
          <a:xfrm>
            <a:off x="6819900" y="3263900"/>
            <a:ext cx="241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/>
          <p:cNvSpPr/>
          <p:nvPr/>
        </p:nvSpPr>
        <p:spPr>
          <a:xfrm>
            <a:off x="6946900" y="4495800"/>
            <a:ext cx="241300" cy="241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smtClean="0">
                <a:solidFill>
                  <a:srgbClr val="0F2700"/>
                </a:solidFill>
              </a:rPr>
              <a:t>u
1</a:t>
            </a:r>
            <a:endParaRPr lang="en-US" sz="1300">
              <a:solidFill>
                <a:srgbClr val="0F27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5405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6578600" y="3263900"/>
            <a:ext cx="241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/>
          <p:cNvSpPr/>
          <p:nvPr/>
        </p:nvSpPr>
        <p:spPr>
          <a:xfrm>
            <a:off x="6464300" y="44958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smtClean="0">
                <a:solidFill>
                  <a:srgbClr val="0F2700"/>
                </a:solidFill>
              </a:rPr>
              <a:t>h
1</a:t>
            </a:r>
            <a:endParaRPr lang="en-US" sz="12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854200" y="1549400"/>
            <a:ext cx="736600" cy="7366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100" smtClean="0">
                <a:solidFill>
                  <a:srgbClr val="0F2700"/>
                </a:solidFill>
              </a:rPr>
              <a:t>4</a:t>
            </a:r>
            <a:endParaRPr lang="en-US" sz="4100">
              <a:solidFill>
                <a:srgbClr val="0F27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416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2222500" y="1917700"/>
            <a:ext cx="736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692400" y="2997200"/>
            <a:ext cx="546100" cy="546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smtClean="0">
                <a:solidFill>
                  <a:srgbClr val="0F2700"/>
                </a:solidFill>
              </a:rPr>
              <a:t>2</a:t>
            </a:r>
            <a:endParaRPr lang="en-US" sz="3000">
              <a:solidFill>
                <a:srgbClr val="0F27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877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2959100" y="3263900"/>
            <a:ext cx="368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3124200" y="4406900"/>
            <a:ext cx="406400" cy="406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smtClean="0">
                <a:solidFill>
                  <a:srgbClr val="0F2700"/>
                </a:solidFill>
              </a:rPr>
              <a:t>m
1</a:t>
            </a:r>
            <a:endParaRPr lang="en-US" sz="2200">
              <a:solidFill>
                <a:srgbClr val="0F27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162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2590800" y="3263900"/>
            <a:ext cx="368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2400300" y="44196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smtClean="0">
                <a:solidFill>
                  <a:srgbClr val="0F2700"/>
                </a:solidFill>
              </a:rPr>
              <a:t>a
1</a:t>
            </a:r>
            <a:endParaRPr lang="en-US" sz="2100">
              <a:solidFill>
                <a:srgbClr val="0F27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891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1485900" y="1917700"/>
            <a:ext cx="736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1231900" y="3009900"/>
            <a:ext cx="508000" cy="5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rgbClr val="0F2700"/>
                </a:solidFill>
              </a:rPr>
              <a:t>2</a:t>
            </a:r>
            <a:endParaRPr lang="en-US" sz="2800">
              <a:solidFill>
                <a:srgbClr val="0F27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145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85900" y="3263900"/>
            <a:ext cx="368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1663700" y="44196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smtClean="0">
                <a:solidFill>
                  <a:srgbClr val="0F2700"/>
                </a:solidFill>
              </a:rPr>
              <a:t>u
1</a:t>
            </a:r>
            <a:endParaRPr lang="en-US" sz="2100">
              <a:solidFill>
                <a:srgbClr val="0F27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1430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1117600" y="3263900"/>
            <a:ext cx="368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939800" y="4432300"/>
            <a:ext cx="355600" cy="355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h
1</a:t>
            </a:r>
            <a:endParaRPr lang="en-US" sz="2000">
              <a:solidFill>
                <a:srgbClr val="0F2700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299200" y="1549400"/>
            <a:ext cx="736600" cy="7366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100" smtClean="0">
                <a:solidFill>
                  <a:srgbClr val="0F2700"/>
                </a:solidFill>
              </a:rPr>
              <a:t>8</a:t>
            </a:r>
            <a:endParaRPr lang="en-US" sz="4100">
              <a:solidFill>
                <a:srgbClr val="0F27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0866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24" name="Straight Connector 23"/>
          <p:cNvCxnSpPr/>
          <p:nvPr/>
        </p:nvCxnSpPr>
        <p:spPr>
          <a:xfrm>
            <a:off x="6667500" y="1917700"/>
            <a:ext cx="736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7137400" y="2997200"/>
            <a:ext cx="546100" cy="546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smtClean="0">
                <a:solidFill>
                  <a:srgbClr val="0F2700"/>
                </a:solidFill>
              </a:rPr>
              <a:t>4</a:t>
            </a:r>
            <a:endParaRPr lang="en-US" sz="3000">
              <a:solidFill>
                <a:srgbClr val="0F27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6327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27" name="Straight Connector 26"/>
          <p:cNvCxnSpPr/>
          <p:nvPr/>
        </p:nvCxnSpPr>
        <p:spPr>
          <a:xfrm>
            <a:off x="7404100" y="3263900"/>
            <a:ext cx="368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7569200" y="4406900"/>
            <a:ext cx="406400" cy="406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smtClean="0">
                <a:solidFill>
                  <a:srgbClr val="0F2700"/>
                </a:solidFill>
              </a:rPr>
              <a:t>2</a:t>
            </a:r>
            <a:endParaRPr lang="en-US" sz="2200">
              <a:solidFill>
                <a:srgbClr val="0F27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912100" y="51816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30" name="Straight Connector 29"/>
          <p:cNvCxnSpPr/>
          <p:nvPr/>
        </p:nvCxnSpPr>
        <p:spPr>
          <a:xfrm>
            <a:off x="7772400" y="4610100"/>
            <a:ext cx="1778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7797800" y="58039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50" smtClean="0">
                <a:solidFill>
                  <a:srgbClr val="0F2700"/>
                </a:solidFill>
              </a:rPr>
              <a:t>SP
1</a:t>
            </a:r>
            <a:endParaRPr lang="en-US" sz="850">
              <a:solidFill>
                <a:srgbClr val="0F27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518400" y="51816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 flipH="1">
            <a:off x="7594600" y="4610100"/>
            <a:ext cx="1778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7454900" y="5816600"/>
            <a:ext cx="279400" cy="279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>
                <a:solidFill>
                  <a:srgbClr val="0F2700"/>
                </a:solidFill>
              </a:rPr>
              <a:t>s
1</a:t>
            </a:r>
            <a:endParaRPr lang="en-US" sz="1500">
              <a:solidFill>
                <a:srgbClr val="0F27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0612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36" name="Straight Connector 35"/>
          <p:cNvCxnSpPr/>
          <p:nvPr/>
        </p:nvCxnSpPr>
        <p:spPr>
          <a:xfrm flipH="1">
            <a:off x="7035800" y="3263900"/>
            <a:ext cx="368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/>
          <p:cNvSpPr/>
          <p:nvPr/>
        </p:nvSpPr>
        <p:spPr>
          <a:xfrm>
            <a:off x="6845300" y="44196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smtClean="0">
                <a:solidFill>
                  <a:srgbClr val="0F2700"/>
                </a:solidFill>
              </a:rPr>
              <a:t>2</a:t>
            </a:r>
            <a:endParaRPr lang="en-US" sz="2100">
              <a:solidFill>
                <a:srgbClr val="0F27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175500" y="51816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39" name="Straight Connector 38"/>
          <p:cNvCxnSpPr/>
          <p:nvPr/>
        </p:nvCxnSpPr>
        <p:spPr>
          <a:xfrm>
            <a:off x="7035800" y="4610100"/>
            <a:ext cx="1778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7073900" y="5816600"/>
            <a:ext cx="279400" cy="279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>
                <a:solidFill>
                  <a:srgbClr val="0F2700"/>
                </a:solidFill>
              </a:rPr>
              <a:t>e
1</a:t>
            </a:r>
            <a:endParaRPr lang="en-US" sz="1500">
              <a:solidFill>
                <a:srgbClr val="0F27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781800" y="51816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42" name="Straight Connector 41"/>
          <p:cNvCxnSpPr/>
          <p:nvPr/>
        </p:nvCxnSpPr>
        <p:spPr>
          <a:xfrm flipH="1">
            <a:off x="6858000" y="4610100"/>
            <a:ext cx="1778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 42"/>
          <p:cNvSpPr/>
          <p:nvPr/>
        </p:nvSpPr>
        <p:spPr>
          <a:xfrm>
            <a:off x="6731000" y="5829300"/>
            <a:ext cx="266700" cy="266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>
                <a:solidFill>
                  <a:srgbClr val="0F2700"/>
                </a:solidFill>
              </a:rPr>
              <a:t>n
1</a:t>
            </a:r>
            <a:endParaRPr lang="en-US" sz="1500">
              <a:solidFill>
                <a:srgbClr val="0F27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1341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45" name="Straight Connector 44"/>
          <p:cNvCxnSpPr/>
          <p:nvPr/>
        </p:nvCxnSpPr>
        <p:spPr>
          <a:xfrm flipH="1">
            <a:off x="5930900" y="1917700"/>
            <a:ext cx="736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/>
          <p:cNvSpPr/>
          <p:nvPr/>
        </p:nvSpPr>
        <p:spPr>
          <a:xfrm>
            <a:off x="5676900" y="3009900"/>
            <a:ext cx="508000" cy="5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rgbClr val="0F2700"/>
                </a:solidFill>
              </a:rPr>
              <a:t>4</a:t>
            </a:r>
            <a:endParaRPr lang="en-US" sz="2800">
              <a:solidFill>
                <a:srgbClr val="0F27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1595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48" name="Straight Connector 47"/>
          <p:cNvCxnSpPr/>
          <p:nvPr/>
        </p:nvCxnSpPr>
        <p:spPr>
          <a:xfrm>
            <a:off x="5930900" y="3263900"/>
            <a:ext cx="368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Oval 48"/>
          <p:cNvSpPr/>
          <p:nvPr/>
        </p:nvSpPr>
        <p:spPr>
          <a:xfrm>
            <a:off x="6108700" y="44196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smtClean="0">
                <a:solidFill>
                  <a:srgbClr val="0F2700"/>
                </a:solidFill>
              </a:rPr>
              <a:t>t
2</a:t>
            </a:r>
            <a:endParaRPr lang="en-US" sz="2100">
              <a:solidFill>
                <a:srgbClr val="0F270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5880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51" name="Straight Connector 50"/>
          <p:cNvCxnSpPr/>
          <p:nvPr/>
        </p:nvCxnSpPr>
        <p:spPr>
          <a:xfrm flipH="1">
            <a:off x="5562600" y="3263900"/>
            <a:ext cx="368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Oval 51"/>
          <p:cNvSpPr/>
          <p:nvPr/>
        </p:nvSpPr>
        <p:spPr>
          <a:xfrm>
            <a:off x="5384800" y="4432300"/>
            <a:ext cx="355600" cy="355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f
2</a:t>
            </a:r>
            <a:endParaRPr lang="en-US" sz="20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4038600" y="1447800"/>
            <a:ext cx="952500" cy="952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300" smtClean="0">
                <a:solidFill>
                  <a:srgbClr val="0F2700"/>
                </a:solidFill>
              </a:rPr>
              <a:t>12</a:t>
            </a:r>
            <a:endParaRPr lang="en-US" sz="5300">
              <a:solidFill>
                <a:srgbClr val="0F27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08600" y="2311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4508500" y="1917700"/>
            <a:ext cx="14986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5651500" y="2565400"/>
            <a:ext cx="711200" cy="711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smtClean="0">
                <a:solidFill>
                  <a:srgbClr val="0F2700"/>
                </a:solidFill>
              </a:rPr>
              <a:t>8</a:t>
            </a:r>
            <a:endParaRPr lang="en-US" sz="4000">
              <a:solidFill>
                <a:srgbClr val="0F27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26200" y="33147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007100" y="2921000"/>
            <a:ext cx="7493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489700" y="36576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smtClean="0">
                <a:solidFill>
                  <a:srgbClr val="0F2700"/>
                </a:solidFill>
              </a:rPr>
              <a:t>4</a:t>
            </a:r>
            <a:endParaRPr lang="en-US" sz="3000">
              <a:solidFill>
                <a:srgbClr val="0F27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985000" y="43180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6756400" y="3924300"/>
            <a:ext cx="3683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6934200" y="4737100"/>
            <a:ext cx="393700" cy="393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smtClean="0">
                <a:solidFill>
                  <a:srgbClr val="0F2700"/>
                </a:solidFill>
              </a:rPr>
              <a:t>2</a:t>
            </a:r>
            <a:endParaRPr lang="en-US" sz="2200">
              <a:solidFill>
                <a:srgbClr val="0F27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264400" y="53213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7124700" y="4927600"/>
            <a:ext cx="1778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7162800" y="5791200"/>
            <a:ext cx="292100" cy="292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srgbClr val="0F2700"/>
                </a:solidFill>
              </a:rPr>
              <a:t>SP
1</a:t>
            </a:r>
            <a:endParaRPr lang="en-US" sz="800">
              <a:solidFill>
                <a:srgbClr val="0F27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870700" y="53213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 flipH="1">
            <a:off x="6946900" y="4927600"/>
            <a:ext cx="1778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6819900" y="5803900"/>
            <a:ext cx="266700" cy="266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>
                <a:solidFill>
                  <a:srgbClr val="0F2700"/>
                </a:solidFill>
              </a:rPr>
              <a:t>s
1</a:t>
            </a:r>
            <a:endParaRPr lang="en-US" sz="1500">
              <a:solidFill>
                <a:srgbClr val="0F27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413500" y="43180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6388100" y="3924300"/>
            <a:ext cx="3683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6210300" y="4749800"/>
            <a:ext cx="368300" cy="368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2</a:t>
            </a:r>
            <a:endParaRPr lang="en-US" sz="2000">
              <a:solidFill>
                <a:srgbClr val="0F27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527800" y="53213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>
            <a:off x="6388100" y="4927600"/>
            <a:ext cx="1778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6438900" y="5803900"/>
            <a:ext cx="266700" cy="266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>
                <a:solidFill>
                  <a:srgbClr val="0F2700"/>
                </a:solidFill>
              </a:rPr>
              <a:t>e
1</a:t>
            </a:r>
            <a:endParaRPr lang="en-US" sz="1500">
              <a:solidFill>
                <a:srgbClr val="0F27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134100" y="53213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 flipH="1">
            <a:off x="6210300" y="4927600"/>
            <a:ext cx="1778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6083300" y="5803900"/>
            <a:ext cx="254000" cy="25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smtClean="0">
                <a:solidFill>
                  <a:srgbClr val="0F2700"/>
                </a:solidFill>
              </a:rPr>
              <a:t>n
1</a:t>
            </a:r>
            <a:endParaRPr lang="en-US" sz="1400">
              <a:solidFill>
                <a:srgbClr val="0F27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473700" y="33147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 flipH="1">
            <a:off x="5257800" y="2921000"/>
            <a:ext cx="7493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5016500" y="3683000"/>
            <a:ext cx="495300" cy="495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smtClean="0">
                <a:solidFill>
                  <a:srgbClr val="0F2700"/>
                </a:solidFill>
              </a:rPr>
              <a:t>4</a:t>
            </a:r>
            <a:endParaRPr lang="en-US" sz="2700">
              <a:solidFill>
                <a:srgbClr val="0F27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486400" y="43180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32" name="Straight Connector 31"/>
          <p:cNvCxnSpPr/>
          <p:nvPr/>
        </p:nvCxnSpPr>
        <p:spPr>
          <a:xfrm>
            <a:off x="5257800" y="3924300"/>
            <a:ext cx="3683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5448300" y="4749800"/>
            <a:ext cx="368300" cy="368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t
2</a:t>
            </a:r>
            <a:endParaRPr lang="en-US" sz="2000">
              <a:solidFill>
                <a:srgbClr val="0F27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914900" y="43180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 flipH="1">
            <a:off x="4889500" y="3924300"/>
            <a:ext cx="3683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4724400" y="4762500"/>
            <a:ext cx="342900" cy="3429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900" smtClean="0">
                <a:solidFill>
                  <a:srgbClr val="0F2700"/>
                </a:solidFill>
              </a:rPr>
              <a:t>f
2</a:t>
            </a:r>
            <a:endParaRPr lang="en-US" sz="1900">
              <a:solidFill>
                <a:srgbClr val="0F27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594100" y="2311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38" name="Straight Connector 37"/>
          <p:cNvCxnSpPr/>
          <p:nvPr/>
        </p:nvCxnSpPr>
        <p:spPr>
          <a:xfrm flipH="1">
            <a:off x="3009900" y="1917700"/>
            <a:ext cx="14986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2679700" y="2590800"/>
            <a:ext cx="660400" cy="660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700" smtClean="0">
                <a:solidFill>
                  <a:srgbClr val="0F2700"/>
                </a:solidFill>
              </a:rPr>
              <a:t>4</a:t>
            </a:r>
            <a:endParaRPr lang="en-US" sz="3700">
              <a:solidFill>
                <a:srgbClr val="0F27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429000" y="33147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3009900" y="2921000"/>
            <a:ext cx="7493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3517900" y="3683000"/>
            <a:ext cx="495300" cy="495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smtClean="0">
                <a:solidFill>
                  <a:srgbClr val="0F2700"/>
                </a:solidFill>
              </a:rPr>
              <a:t>2</a:t>
            </a:r>
            <a:endParaRPr lang="en-US" sz="2700">
              <a:solidFill>
                <a:srgbClr val="0F27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987800" y="43180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44" name="Straight Connector 43"/>
          <p:cNvCxnSpPr/>
          <p:nvPr/>
        </p:nvCxnSpPr>
        <p:spPr>
          <a:xfrm>
            <a:off x="3759200" y="3924300"/>
            <a:ext cx="3683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val 44"/>
          <p:cNvSpPr/>
          <p:nvPr/>
        </p:nvSpPr>
        <p:spPr>
          <a:xfrm>
            <a:off x="3949700" y="4749800"/>
            <a:ext cx="368300" cy="368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m
1</a:t>
            </a:r>
            <a:endParaRPr lang="en-US" sz="2000">
              <a:solidFill>
                <a:srgbClr val="0F27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416300" y="43180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47" name="Straight Connector 46"/>
          <p:cNvCxnSpPr/>
          <p:nvPr/>
        </p:nvCxnSpPr>
        <p:spPr>
          <a:xfrm flipH="1">
            <a:off x="3390900" y="3924300"/>
            <a:ext cx="3683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47"/>
          <p:cNvSpPr/>
          <p:nvPr/>
        </p:nvSpPr>
        <p:spPr>
          <a:xfrm>
            <a:off x="3225800" y="4762500"/>
            <a:ext cx="342900" cy="3429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900" smtClean="0">
                <a:solidFill>
                  <a:srgbClr val="0F2700"/>
                </a:solidFill>
              </a:rPr>
              <a:t>a
1</a:t>
            </a:r>
            <a:endParaRPr lang="en-US" sz="1900">
              <a:solidFill>
                <a:srgbClr val="0F27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476500" y="33147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50" name="Straight Connector 49"/>
          <p:cNvCxnSpPr/>
          <p:nvPr/>
        </p:nvCxnSpPr>
        <p:spPr>
          <a:xfrm flipH="1">
            <a:off x="2260600" y="2921000"/>
            <a:ext cx="7493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/>
          <p:cNvSpPr/>
          <p:nvPr/>
        </p:nvSpPr>
        <p:spPr>
          <a:xfrm>
            <a:off x="2032000" y="36957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2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2489200" y="43180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53" name="Straight Connector 52"/>
          <p:cNvCxnSpPr/>
          <p:nvPr/>
        </p:nvCxnSpPr>
        <p:spPr>
          <a:xfrm>
            <a:off x="2260600" y="3924300"/>
            <a:ext cx="3683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2463800" y="4762500"/>
            <a:ext cx="342900" cy="3429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900" smtClean="0">
                <a:solidFill>
                  <a:srgbClr val="0F2700"/>
                </a:solidFill>
              </a:rPr>
              <a:t>u
1</a:t>
            </a:r>
            <a:endParaRPr lang="en-US" sz="1900">
              <a:solidFill>
                <a:srgbClr val="0F27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917700" y="43180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56" name="Straight Connector 55"/>
          <p:cNvCxnSpPr/>
          <p:nvPr/>
        </p:nvCxnSpPr>
        <p:spPr>
          <a:xfrm flipH="1">
            <a:off x="1892300" y="3924300"/>
            <a:ext cx="3683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1739900" y="4775200"/>
            <a:ext cx="317500" cy="317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h
1</a:t>
            </a:r>
            <a:endParaRPr lang="en-US" sz="17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Huffman Codebook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830997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pt-BR" sz="2400" smtClean="0"/>
              <a:t>SPACE = 0000  e = 0010  u = 110  n = 0011  t = 010  m = 100  
f = 011  h = 111  a = 101  s = 0001  </a:t>
            </a:r>
            <a:endParaRPr lang="en-US" sz="24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Original File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33855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1600" smtClean="0"/>
              <a:t>test huffman</a:t>
            </a:r>
            <a:endParaRPr lang="en-US" sz="16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Encoded Output Bits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0100010000101000001111100110111001010011</a:t>
            </a:r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Final Output File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120032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pt-BR" smtClean="0"/>
              <a:t>SPACE = 0000  e = 0010  u = 110  n = 0011  t = 010  m = 100  
f = 011  h = 111  a = 101  s = 0001  
0100010000101000001111100110111001010011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End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2400" smtClean="0"/>
              <a:t>Huffman Encoding Automated Visualization by Chris Fremgen</a:t>
            </a:r>
            <a:endParaRPr lang="en-US"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Original File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33855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1600" smtClean="0"/>
              <a:t>test huffman</a:t>
            </a:r>
            <a:endParaRPr lang="en-US" sz="16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Step 1: Get Frequencies of Letters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707886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pt-BR" sz="2000" smtClean="0"/>
              <a:t>n = 1	e = 1	s = 1	SPACE = 1	h = 1	u = 1
a = 1	m = 1	f = 2	t = 2	</a:t>
            </a:r>
            <a:endParaRPr lang="en-US" sz="2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Step 2: Initialize Nodes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270000" y="1270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n
1</a:t>
            </a:r>
            <a:endParaRPr lang="en-US" sz="1500"/>
          </a:p>
        </p:txBody>
      </p:sp>
      <p:sp>
        <p:nvSpPr>
          <p:cNvPr id="4" name="Oval 3"/>
          <p:cNvSpPr/>
          <p:nvPr/>
        </p:nvSpPr>
        <p:spPr>
          <a:xfrm>
            <a:off x="3467100" y="1270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e
1</a:t>
            </a:r>
            <a:endParaRPr lang="en-US" sz="1500"/>
          </a:p>
        </p:txBody>
      </p:sp>
      <p:sp>
        <p:nvSpPr>
          <p:cNvPr id="5" name="Oval 4"/>
          <p:cNvSpPr/>
          <p:nvPr/>
        </p:nvSpPr>
        <p:spPr>
          <a:xfrm>
            <a:off x="5664200" y="1270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s
1</a:t>
            </a:r>
            <a:endParaRPr lang="en-US" sz="1500"/>
          </a:p>
        </p:txBody>
      </p:sp>
      <p:sp>
        <p:nvSpPr>
          <p:cNvPr id="6" name="Oval 5"/>
          <p:cNvSpPr/>
          <p:nvPr/>
        </p:nvSpPr>
        <p:spPr>
          <a:xfrm>
            <a:off x="1270000" y="2667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Space
1</a:t>
            </a:r>
            <a:endParaRPr lang="en-US" sz="1500"/>
          </a:p>
        </p:txBody>
      </p:sp>
      <p:sp>
        <p:nvSpPr>
          <p:cNvPr id="7" name="Oval 6"/>
          <p:cNvSpPr/>
          <p:nvPr/>
        </p:nvSpPr>
        <p:spPr>
          <a:xfrm>
            <a:off x="3467100" y="2667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h
1</a:t>
            </a:r>
            <a:endParaRPr lang="en-US" sz="1500"/>
          </a:p>
        </p:txBody>
      </p:sp>
      <p:sp>
        <p:nvSpPr>
          <p:cNvPr id="8" name="Oval 7"/>
          <p:cNvSpPr/>
          <p:nvPr/>
        </p:nvSpPr>
        <p:spPr>
          <a:xfrm>
            <a:off x="5664200" y="2667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u
1</a:t>
            </a:r>
            <a:endParaRPr lang="en-US" sz="1500"/>
          </a:p>
        </p:txBody>
      </p:sp>
      <p:sp>
        <p:nvSpPr>
          <p:cNvPr id="9" name="Oval 8"/>
          <p:cNvSpPr/>
          <p:nvPr/>
        </p:nvSpPr>
        <p:spPr>
          <a:xfrm>
            <a:off x="1270000" y="4064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a
1</a:t>
            </a:r>
            <a:endParaRPr lang="en-US" sz="1500"/>
          </a:p>
        </p:txBody>
      </p:sp>
      <p:sp>
        <p:nvSpPr>
          <p:cNvPr id="10" name="Oval 9"/>
          <p:cNvSpPr/>
          <p:nvPr/>
        </p:nvSpPr>
        <p:spPr>
          <a:xfrm>
            <a:off x="3467100" y="4064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m
1</a:t>
            </a:r>
            <a:endParaRPr lang="en-US" sz="1500"/>
          </a:p>
        </p:txBody>
      </p:sp>
      <p:sp>
        <p:nvSpPr>
          <p:cNvPr id="11" name="Oval 10"/>
          <p:cNvSpPr/>
          <p:nvPr/>
        </p:nvSpPr>
        <p:spPr>
          <a:xfrm>
            <a:off x="5664200" y="4064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f
2</a:t>
            </a:r>
            <a:endParaRPr lang="en-US" sz="1500"/>
          </a:p>
        </p:txBody>
      </p:sp>
      <p:sp>
        <p:nvSpPr>
          <p:cNvPr id="12" name="Oval 11"/>
          <p:cNvSpPr/>
          <p:nvPr/>
        </p:nvSpPr>
        <p:spPr>
          <a:xfrm>
            <a:off x="1270000" y="5461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t
2</a:t>
            </a:r>
            <a:endParaRPr lang="en-US" sz="15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Step 3: Merge Lowest Frequencies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270000" y="1270000"/>
            <a:ext cx="1016000" cy="10160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n
1</a:t>
            </a:r>
            <a:endParaRPr lang="en-US" sz="1500"/>
          </a:p>
        </p:txBody>
      </p:sp>
      <p:sp>
        <p:nvSpPr>
          <p:cNvPr id="4" name="Oval 3"/>
          <p:cNvSpPr/>
          <p:nvPr/>
        </p:nvSpPr>
        <p:spPr>
          <a:xfrm>
            <a:off x="3467100" y="1270000"/>
            <a:ext cx="1016000" cy="10160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e
1</a:t>
            </a:r>
            <a:endParaRPr lang="en-US" sz="1500"/>
          </a:p>
        </p:txBody>
      </p:sp>
      <p:sp>
        <p:nvSpPr>
          <p:cNvPr id="5" name="Oval 4"/>
          <p:cNvSpPr/>
          <p:nvPr/>
        </p:nvSpPr>
        <p:spPr>
          <a:xfrm>
            <a:off x="5664200" y="1270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s
1</a:t>
            </a:r>
            <a:endParaRPr lang="en-US" sz="1500"/>
          </a:p>
        </p:txBody>
      </p:sp>
      <p:sp>
        <p:nvSpPr>
          <p:cNvPr id="6" name="Oval 5"/>
          <p:cNvSpPr/>
          <p:nvPr/>
        </p:nvSpPr>
        <p:spPr>
          <a:xfrm>
            <a:off x="1270000" y="2667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Space
1</a:t>
            </a:r>
            <a:endParaRPr lang="en-US" sz="1500"/>
          </a:p>
        </p:txBody>
      </p:sp>
      <p:sp>
        <p:nvSpPr>
          <p:cNvPr id="7" name="Oval 6"/>
          <p:cNvSpPr/>
          <p:nvPr/>
        </p:nvSpPr>
        <p:spPr>
          <a:xfrm>
            <a:off x="3467100" y="2667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h
1</a:t>
            </a:r>
            <a:endParaRPr lang="en-US" sz="1500"/>
          </a:p>
        </p:txBody>
      </p:sp>
      <p:sp>
        <p:nvSpPr>
          <p:cNvPr id="8" name="Oval 7"/>
          <p:cNvSpPr/>
          <p:nvPr/>
        </p:nvSpPr>
        <p:spPr>
          <a:xfrm>
            <a:off x="5664200" y="2667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u
1</a:t>
            </a:r>
            <a:endParaRPr lang="en-US" sz="1500"/>
          </a:p>
        </p:txBody>
      </p:sp>
      <p:sp>
        <p:nvSpPr>
          <p:cNvPr id="9" name="Oval 8"/>
          <p:cNvSpPr/>
          <p:nvPr/>
        </p:nvSpPr>
        <p:spPr>
          <a:xfrm>
            <a:off x="1270000" y="4064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a
1</a:t>
            </a:r>
            <a:endParaRPr lang="en-US" sz="1500"/>
          </a:p>
        </p:txBody>
      </p:sp>
      <p:sp>
        <p:nvSpPr>
          <p:cNvPr id="10" name="Oval 9"/>
          <p:cNvSpPr/>
          <p:nvPr/>
        </p:nvSpPr>
        <p:spPr>
          <a:xfrm>
            <a:off x="3467100" y="4064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m
1</a:t>
            </a:r>
            <a:endParaRPr lang="en-US" sz="1500"/>
          </a:p>
        </p:txBody>
      </p:sp>
      <p:sp>
        <p:nvSpPr>
          <p:cNvPr id="11" name="Oval 10"/>
          <p:cNvSpPr/>
          <p:nvPr/>
        </p:nvSpPr>
        <p:spPr>
          <a:xfrm>
            <a:off x="5664200" y="4064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f
2</a:t>
            </a:r>
            <a:endParaRPr lang="en-US" sz="1500"/>
          </a:p>
        </p:txBody>
      </p:sp>
      <p:sp>
        <p:nvSpPr>
          <p:cNvPr id="12" name="Oval 11"/>
          <p:cNvSpPr/>
          <p:nvPr/>
        </p:nvSpPr>
        <p:spPr>
          <a:xfrm>
            <a:off x="1270000" y="5461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t
2</a:t>
            </a:r>
            <a:endParaRPr lang="en-US" sz="15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215900" y="62230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s
1</a:t>
            </a:r>
            <a:endParaRPr lang="en-US" sz="1600"/>
          </a:p>
        </p:txBody>
      </p:sp>
      <p:sp>
        <p:nvSpPr>
          <p:cNvPr id="4" name="Oval 3"/>
          <p:cNvSpPr/>
          <p:nvPr/>
        </p:nvSpPr>
        <p:spPr>
          <a:xfrm>
            <a:off x="1358900" y="62230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SP
1</a:t>
            </a:r>
            <a:endParaRPr lang="en-US" sz="1600"/>
          </a:p>
        </p:txBody>
      </p:sp>
      <p:sp>
        <p:nvSpPr>
          <p:cNvPr id="5" name="Oval 4"/>
          <p:cNvSpPr/>
          <p:nvPr/>
        </p:nvSpPr>
        <p:spPr>
          <a:xfrm>
            <a:off x="2501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h
1</a:t>
            </a:r>
            <a:endParaRPr lang="en-US" sz="1600"/>
          </a:p>
        </p:txBody>
      </p:sp>
      <p:sp>
        <p:nvSpPr>
          <p:cNvPr id="6" name="Oval 5"/>
          <p:cNvSpPr/>
          <p:nvPr/>
        </p:nvSpPr>
        <p:spPr>
          <a:xfrm>
            <a:off x="3644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u
1</a:t>
            </a:r>
            <a:endParaRPr lang="en-US" sz="1600"/>
          </a:p>
        </p:txBody>
      </p:sp>
      <p:sp>
        <p:nvSpPr>
          <p:cNvPr id="7" name="Oval 6"/>
          <p:cNvSpPr/>
          <p:nvPr/>
        </p:nvSpPr>
        <p:spPr>
          <a:xfrm>
            <a:off x="4787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a
1</a:t>
            </a:r>
            <a:endParaRPr lang="en-US" sz="1600"/>
          </a:p>
        </p:txBody>
      </p:sp>
      <p:sp>
        <p:nvSpPr>
          <p:cNvPr id="8" name="Oval 7"/>
          <p:cNvSpPr/>
          <p:nvPr/>
        </p:nvSpPr>
        <p:spPr>
          <a:xfrm>
            <a:off x="5930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m
1</a:t>
            </a:r>
            <a:endParaRPr lang="en-US" sz="1600"/>
          </a:p>
        </p:txBody>
      </p:sp>
      <p:sp>
        <p:nvSpPr>
          <p:cNvPr id="9" name="Oval 8"/>
          <p:cNvSpPr/>
          <p:nvPr/>
        </p:nvSpPr>
        <p:spPr>
          <a:xfrm>
            <a:off x="7073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f
2</a:t>
            </a:r>
            <a:endParaRPr lang="en-US" sz="1600"/>
          </a:p>
        </p:txBody>
      </p:sp>
      <p:sp>
        <p:nvSpPr>
          <p:cNvPr id="10" name="Oval 9"/>
          <p:cNvSpPr/>
          <p:nvPr/>
        </p:nvSpPr>
        <p:spPr>
          <a:xfrm>
            <a:off x="8216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t
2</a:t>
            </a:r>
            <a:endParaRPr lang="en-US" sz="1600"/>
          </a:p>
        </p:txBody>
      </p:sp>
      <p:sp>
        <p:nvSpPr>
          <p:cNvPr id="11" name="Oval 10"/>
          <p:cNvSpPr/>
          <p:nvPr/>
        </p:nvSpPr>
        <p:spPr>
          <a:xfrm>
            <a:off x="4038600" y="1447800"/>
            <a:ext cx="952500" cy="952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300" smtClean="0">
                <a:solidFill>
                  <a:srgbClr val="0F2700"/>
                </a:solidFill>
              </a:rPr>
              <a:t>2</a:t>
            </a:r>
            <a:endParaRPr lang="en-US" sz="5300">
              <a:solidFill>
                <a:srgbClr val="0F27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08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4508500" y="1917700"/>
            <a:ext cx="1498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5651500" y="3365500"/>
            <a:ext cx="711200" cy="711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smtClean="0">
                <a:solidFill>
                  <a:srgbClr val="0F2700"/>
                </a:solidFill>
              </a:rPr>
              <a:t>e
1</a:t>
            </a:r>
            <a:endParaRPr lang="en-US" sz="4000">
              <a:solidFill>
                <a:srgbClr val="0F27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594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3009900" y="1917700"/>
            <a:ext cx="1498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2679700" y="3390900"/>
            <a:ext cx="660400" cy="660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700" smtClean="0">
                <a:solidFill>
                  <a:srgbClr val="0F2700"/>
                </a:solidFill>
              </a:rPr>
              <a:t>n
1</a:t>
            </a:r>
            <a:endParaRPr lang="en-US" sz="37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215900" y="62230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h
1</a:t>
            </a:r>
            <a:endParaRPr lang="en-US" sz="1600"/>
          </a:p>
        </p:txBody>
      </p:sp>
      <p:sp>
        <p:nvSpPr>
          <p:cNvPr id="4" name="Oval 3"/>
          <p:cNvSpPr/>
          <p:nvPr/>
        </p:nvSpPr>
        <p:spPr>
          <a:xfrm>
            <a:off x="1739900" y="62230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u
1</a:t>
            </a:r>
            <a:endParaRPr lang="en-US" sz="1600"/>
          </a:p>
        </p:txBody>
      </p:sp>
      <p:sp>
        <p:nvSpPr>
          <p:cNvPr id="5" name="Oval 4"/>
          <p:cNvSpPr/>
          <p:nvPr/>
        </p:nvSpPr>
        <p:spPr>
          <a:xfrm>
            <a:off x="3263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a
1</a:t>
            </a:r>
            <a:endParaRPr lang="en-US" sz="1600"/>
          </a:p>
        </p:txBody>
      </p:sp>
      <p:sp>
        <p:nvSpPr>
          <p:cNvPr id="6" name="Oval 5"/>
          <p:cNvSpPr/>
          <p:nvPr/>
        </p:nvSpPr>
        <p:spPr>
          <a:xfrm>
            <a:off x="4787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m
1</a:t>
            </a:r>
            <a:endParaRPr lang="en-US" sz="1600"/>
          </a:p>
        </p:txBody>
      </p:sp>
      <p:sp>
        <p:nvSpPr>
          <p:cNvPr id="7" name="Oval 6"/>
          <p:cNvSpPr/>
          <p:nvPr/>
        </p:nvSpPr>
        <p:spPr>
          <a:xfrm>
            <a:off x="6311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f
2</a:t>
            </a:r>
            <a:endParaRPr lang="en-US" sz="1600"/>
          </a:p>
        </p:txBody>
      </p:sp>
      <p:sp>
        <p:nvSpPr>
          <p:cNvPr id="8" name="Oval 7"/>
          <p:cNvSpPr/>
          <p:nvPr/>
        </p:nvSpPr>
        <p:spPr>
          <a:xfrm>
            <a:off x="7835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t
2</a:t>
            </a:r>
            <a:endParaRPr lang="en-US" sz="1600"/>
          </a:p>
        </p:txBody>
      </p:sp>
      <p:sp>
        <p:nvSpPr>
          <p:cNvPr id="9" name="Oval 8"/>
          <p:cNvSpPr/>
          <p:nvPr/>
        </p:nvSpPr>
        <p:spPr>
          <a:xfrm>
            <a:off x="1854200" y="1549400"/>
            <a:ext cx="736600" cy="736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100" smtClean="0">
                <a:solidFill>
                  <a:srgbClr val="0F2700"/>
                </a:solidFill>
              </a:rPr>
              <a:t>2</a:t>
            </a:r>
            <a:endParaRPr lang="en-US" sz="4100">
              <a:solidFill>
                <a:srgbClr val="0F27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41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2222500" y="1917700"/>
            <a:ext cx="736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2692400" y="3454400"/>
            <a:ext cx="546100" cy="546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smtClean="0">
                <a:solidFill>
                  <a:srgbClr val="0F2700"/>
                </a:solidFill>
              </a:rPr>
              <a:t>e
1</a:t>
            </a:r>
            <a:endParaRPr lang="en-US" sz="3000">
              <a:solidFill>
                <a:srgbClr val="0F27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89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1485900" y="1917700"/>
            <a:ext cx="736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1231900" y="3467100"/>
            <a:ext cx="508000" cy="5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rgbClr val="0F2700"/>
                </a:solidFill>
              </a:rPr>
              <a:t>n
1</a:t>
            </a:r>
            <a:endParaRPr lang="en-US" sz="2800">
              <a:solidFill>
                <a:srgbClr val="0F2700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299200" y="1549400"/>
            <a:ext cx="736600" cy="736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100" smtClean="0">
                <a:solidFill>
                  <a:srgbClr val="0F2700"/>
                </a:solidFill>
              </a:rPr>
              <a:t>2</a:t>
            </a:r>
            <a:endParaRPr lang="en-US" sz="4100">
              <a:solidFill>
                <a:srgbClr val="0F27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086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6667500" y="1917700"/>
            <a:ext cx="736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7137400" y="3454400"/>
            <a:ext cx="546100" cy="546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>
                <a:solidFill>
                  <a:srgbClr val="0F2700"/>
                </a:solidFill>
              </a:rPr>
              <a:t>SP
1</a:t>
            </a:r>
            <a:endParaRPr lang="en-US" sz="1500">
              <a:solidFill>
                <a:srgbClr val="0F27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134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 flipH="1">
            <a:off x="5930900" y="1917700"/>
            <a:ext cx="736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5676900" y="3467100"/>
            <a:ext cx="508000" cy="5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rgbClr val="0F2700"/>
                </a:solidFill>
              </a:rPr>
              <a:t>s
1</a:t>
            </a:r>
            <a:endParaRPr lang="en-US" sz="28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215900" y="62230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a
1</a:t>
            </a:r>
            <a:endParaRPr lang="en-US" sz="1600"/>
          </a:p>
        </p:txBody>
      </p:sp>
      <p:sp>
        <p:nvSpPr>
          <p:cNvPr id="4" name="Oval 3"/>
          <p:cNvSpPr/>
          <p:nvPr/>
        </p:nvSpPr>
        <p:spPr>
          <a:xfrm>
            <a:off x="2501900" y="62230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m
1</a:t>
            </a:r>
            <a:endParaRPr lang="en-US" sz="1600"/>
          </a:p>
        </p:txBody>
      </p:sp>
      <p:sp>
        <p:nvSpPr>
          <p:cNvPr id="5" name="Oval 4"/>
          <p:cNvSpPr/>
          <p:nvPr/>
        </p:nvSpPr>
        <p:spPr>
          <a:xfrm>
            <a:off x="4787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f
2</a:t>
            </a:r>
            <a:endParaRPr lang="en-US" sz="1600"/>
          </a:p>
        </p:txBody>
      </p:sp>
      <p:sp>
        <p:nvSpPr>
          <p:cNvPr id="6" name="Oval 5"/>
          <p:cNvSpPr/>
          <p:nvPr/>
        </p:nvSpPr>
        <p:spPr>
          <a:xfrm>
            <a:off x="7073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t
2</a:t>
            </a:r>
            <a:endParaRPr lang="en-US" sz="1600"/>
          </a:p>
        </p:txBody>
      </p:sp>
      <p:sp>
        <p:nvSpPr>
          <p:cNvPr id="7" name="Oval 6"/>
          <p:cNvSpPr/>
          <p:nvPr/>
        </p:nvSpPr>
        <p:spPr>
          <a:xfrm>
            <a:off x="1219200" y="1676400"/>
            <a:ext cx="482600" cy="482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smtClean="0">
                <a:solidFill>
                  <a:srgbClr val="0F2700"/>
                </a:solidFill>
              </a:rPr>
              <a:t>2</a:t>
            </a:r>
            <a:endParaRPr lang="en-US" sz="2700">
              <a:solidFill>
                <a:srgbClr val="0F27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460500" y="1917700"/>
            <a:ext cx="482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1765300" y="3543300"/>
            <a:ext cx="355600" cy="355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e
1</a:t>
            </a:r>
            <a:endParaRPr lang="en-US" sz="2000">
              <a:solidFill>
                <a:srgbClr val="0F27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54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 flipH="1">
            <a:off x="977900" y="1917700"/>
            <a:ext cx="482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812800" y="35560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n
1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140200" y="1676400"/>
            <a:ext cx="482600" cy="482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smtClean="0">
                <a:solidFill>
                  <a:srgbClr val="0F2700"/>
                </a:solidFill>
              </a:rPr>
              <a:t>2</a:t>
            </a:r>
            <a:endParaRPr lang="en-US" sz="2700">
              <a:solidFill>
                <a:srgbClr val="0F27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673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4381500" y="1917700"/>
            <a:ext cx="482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686300" y="3543300"/>
            <a:ext cx="355600" cy="355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smtClean="0">
                <a:solidFill>
                  <a:srgbClr val="0F2700"/>
                </a:solidFill>
              </a:rPr>
              <a:t>SP
1</a:t>
            </a:r>
            <a:endParaRPr lang="en-US" sz="1000">
              <a:solidFill>
                <a:srgbClr val="0F27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75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 flipH="1">
            <a:off x="3898900" y="1917700"/>
            <a:ext cx="482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733800" y="35560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s
1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7061200" y="1676400"/>
            <a:ext cx="482600" cy="482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smtClean="0">
                <a:solidFill>
                  <a:srgbClr val="0F2700"/>
                </a:solidFill>
              </a:rPr>
              <a:t>2</a:t>
            </a:r>
            <a:endParaRPr lang="en-US" sz="2700">
              <a:solidFill>
                <a:srgbClr val="0F27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594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>
            <a:off x="7302500" y="1917700"/>
            <a:ext cx="482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7607300" y="3543300"/>
            <a:ext cx="355600" cy="355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u
1</a:t>
            </a:r>
            <a:endParaRPr lang="en-US" sz="2000">
              <a:solidFill>
                <a:srgbClr val="0F27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896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 flipH="1">
            <a:off x="6819900" y="1917700"/>
            <a:ext cx="482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6654800" y="35560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h
1</a:t>
            </a:r>
            <a:endParaRPr lang="en-US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385</Words>
  <Application>Microsoft Office PowerPoint</Application>
  <PresentationFormat>On-screen Show (4:3)</PresentationFormat>
  <Paragraphs>272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Huffman Encoding Visualization</vt:lpstr>
      <vt:lpstr>Slide 2</vt:lpstr>
      <vt:lpstr>Original File</vt:lpstr>
      <vt:lpstr>Step 1: Get Frequencies of Letters</vt:lpstr>
      <vt:lpstr>Step 2: Initialize Nodes</vt:lpstr>
      <vt:lpstr>Step 3: Merge Lowest Frequencies</vt:lpstr>
      <vt:lpstr>Continue to Merge Lowest Frequent</vt:lpstr>
      <vt:lpstr>Continue to Merge Lowest Frequent</vt:lpstr>
      <vt:lpstr>Continue to Merge Lowest Frequent</vt:lpstr>
      <vt:lpstr>Continue to Merge Lowest Frequent</vt:lpstr>
      <vt:lpstr>Continue to Merge Lowest Frequent</vt:lpstr>
      <vt:lpstr>Continue to Merge Lowest Frequent</vt:lpstr>
      <vt:lpstr>Continue to Merge Lowest Frequent</vt:lpstr>
      <vt:lpstr>Continue to Merge Lowest Frequent</vt:lpstr>
      <vt:lpstr>Continue to Merge Lowest Frequent</vt:lpstr>
      <vt:lpstr>Huffman Codebook</vt:lpstr>
      <vt:lpstr>Original File</vt:lpstr>
      <vt:lpstr>Encoded Output Bits</vt:lpstr>
      <vt:lpstr>Final Output File</vt:lpstr>
      <vt:lpstr>The End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fremcj07</cp:lastModifiedBy>
  <cp:revision>5</cp:revision>
  <dcterms:created xsi:type="dcterms:W3CDTF">2006-08-16T00:00:00Z</dcterms:created>
  <dcterms:modified xsi:type="dcterms:W3CDTF">2009-11-03T00:39:45Z</dcterms:modified>
</cp:coreProperties>
</file>